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47"/>
  </p:notesMasterIdLst>
  <p:handoutMasterIdLst>
    <p:handoutMasterId r:id="rId48"/>
  </p:handoutMasterIdLst>
  <p:sldIdLst>
    <p:sldId id="256" r:id="rId3"/>
    <p:sldId id="424" r:id="rId4"/>
    <p:sldId id="499" r:id="rId5"/>
    <p:sldId id="535" r:id="rId6"/>
    <p:sldId id="538" r:id="rId7"/>
    <p:sldId id="542" r:id="rId8"/>
    <p:sldId id="548" r:id="rId9"/>
    <p:sldId id="549" r:id="rId10"/>
    <p:sldId id="550" r:id="rId11"/>
    <p:sldId id="551" r:id="rId12"/>
    <p:sldId id="552" r:id="rId13"/>
    <p:sldId id="583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1" r:id="rId23"/>
    <p:sldId id="562" r:id="rId24"/>
    <p:sldId id="564" r:id="rId25"/>
    <p:sldId id="563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84" r:id="rId45"/>
    <p:sldId id="39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/>
    <p:restoredTop sz="88376" autoAdjust="0"/>
  </p:normalViewPr>
  <p:slideViewPr>
    <p:cSldViewPr snapToGrid="0" snapToObjects="1">
      <p:cViewPr>
        <p:scale>
          <a:sx n="100" d="100"/>
          <a:sy n="100" d="100"/>
        </p:scale>
        <p:origin x="27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3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given x, </a:t>
            </a:r>
            <a:r>
              <a:rPr lang="en-US" dirty="0" err="1" smtClean="0"/>
              <a:t>evaulate</a:t>
            </a:r>
            <a:r>
              <a:rPr lang="en-US" dirty="0" smtClean="0"/>
              <a:t> </a:t>
            </a:r>
            <a:r>
              <a:rPr lang="en-US" dirty="0" err="1" smtClean="0"/>
              <a:t>delta_k</a:t>
            </a:r>
            <a:r>
              <a:rPr lang="en-US" dirty="0" smtClean="0"/>
              <a:t> (eq. 4.13) for all k</a:t>
            </a:r>
            <a:r>
              <a:rPr lang="en-US" baseline="0" dirty="0" smtClean="0"/>
              <a:t> classes, and pick the class with highest </a:t>
            </a:r>
            <a:r>
              <a:rPr lang="en-US" baseline="0" dirty="0" err="1" smtClean="0"/>
              <a:t>delta_k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k+k+1=2k+1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</a:t>
            </a:r>
            <a:r>
              <a:rPr lang="en-US" baseline="0" dirty="0" smtClean="0"/>
              <a:t>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p*k</a:t>
            </a:r>
            <a:r>
              <a:rPr lang="en-US" baseline="0" dirty="0" smtClean="0"/>
              <a:t> + k + p*(p+1)/2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of material from last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98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+</a:t>
            </a:r>
            <a:r>
              <a:rPr lang="en-US" dirty="0" err="1" smtClean="0"/>
              <a:t>ive</a:t>
            </a:r>
            <a:r>
              <a:rPr lang="en-US" dirty="0" smtClean="0"/>
              <a:t>, because it’s classified</a:t>
            </a:r>
            <a:r>
              <a:rPr lang="en-US" baseline="0" dirty="0" smtClean="0"/>
              <a:t> by the model as a ‘default’ (i.e., +</a:t>
            </a:r>
            <a:r>
              <a:rPr lang="en-US" baseline="0" dirty="0" err="1" smtClean="0"/>
              <a:t>ive</a:t>
            </a:r>
            <a:r>
              <a:rPr lang="en-US" baseline="0" dirty="0" smtClean="0"/>
              <a:t>), but that classification is wrong (i.e., false). So ‘false’ relates to the actual (true) status and ‘+</a:t>
            </a:r>
            <a:r>
              <a:rPr lang="en-US" baseline="0" dirty="0" err="1" smtClean="0"/>
              <a:t>ive</a:t>
            </a:r>
            <a:r>
              <a:rPr lang="en-US" baseline="0" dirty="0" smtClean="0"/>
              <a:t>’ relates to </a:t>
            </a:r>
            <a:r>
              <a:rPr lang="en-US" baseline="0" smtClean="0"/>
              <a:t>the predicted status.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sources: </a:t>
            </a:r>
          </a:p>
          <a:p>
            <a:r>
              <a:rPr lang="en-US" dirty="0" smtClean="0"/>
              <a:t>1.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www.coursera.org</a:t>
            </a:r>
            <a:r>
              <a:rPr lang="en-US" baseline="0" dirty="0" smtClean="0"/>
              <a:t>/learn/ml-foundations/lecture/</a:t>
            </a:r>
            <a:r>
              <a:rPr lang="en-US" baseline="0" dirty="0" err="1" smtClean="0"/>
              <a:t>pcbUq</a:t>
            </a:r>
            <a:r>
              <a:rPr lang="en-US" baseline="0" dirty="0" smtClean="0"/>
              <a:t>/false-positives-false-negatives-and-confusion-matrices</a:t>
            </a:r>
            <a:endParaRPr lang="en-US" dirty="0" smtClean="0"/>
          </a:p>
          <a:p>
            <a:r>
              <a:rPr lang="en-US" dirty="0" smtClean="0"/>
              <a:t>2. http://</a:t>
            </a:r>
            <a:r>
              <a:rPr lang="en-US" dirty="0" err="1" smtClean="0"/>
              <a:t>www.dataschool.io</a:t>
            </a:r>
            <a:r>
              <a:rPr lang="en-US" dirty="0" smtClean="0"/>
              <a:t>/simple-guide-to-confusion-matrix-terminology/</a:t>
            </a:r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Overall, how often is the classifier correct?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(TP+TN)/total = (100+50)/165 = 0.91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Misclassification Rate: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Overall, how often is it wrong?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(FP+FN)/total = (10+5)/165 = 0.09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equivalent to 1 minus Accuracy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known as "Error Rate"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Rate: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it's actually yes, how often does it predict yes?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TP/actual yes = 100/105 = 0.95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known as "Sensitivity" or "Recall"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 Rate: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it's actually no, how often does it predict yes?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FP/actual no = 10/60 = 0.17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Specificity: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it's actually no, how often does it predict no?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TN/actual no = 50/60 = 0.83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equivalent to 1 minus False Positive Rate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it predicts yes, how often is it correct?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TP/predicted yes = 100/110 = 0.91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Prevalence: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How often does the yes condition actually occur in our sample?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 yes/total = 105/165 = 0.64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</a:t>
            </a:r>
            <a:r>
              <a:rPr lang="en-US" baseline="0" dirty="0" smtClean="0"/>
              <a:t>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 Comparison of Classification Models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both logistic regression and LDA produce linear decision boundaries. The only difference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two approaches lies in the fact that β0  and β1  are estimated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maximum likelihood, whereas c0  and c1  are computed using the estimated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and variance from a normal distribution. This same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LDA and logistic regression also holds for multidimensional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p &gt;  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logistic regression and LDA differ only in their fitting procedures,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might expect the two approaches to give similar results. This is often,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not always, the case. LDA assumes that the observations are drawn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 Gaussian distribution with a common covariance matrix in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class, and so can provide some improvements over logistic regression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assumption approximately holds. Conversely, logistic regression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outperform LDA if these Gaussian assumptions are not met.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from Chapter 2 that KNN takes a completely different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classifiers seen in this chapter. In order to make a prediction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observation X  = x , the K  training observations that are closest to x 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identified. Then X  is assigned to the class to which the plurality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observations belong. Hence KNN is a completely non-parametric approach: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assumptions are made about the shape of the decision boundary. Therefore,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expect this approach to dominate LDA and logistic regression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decision boundary is highly non-linear. On the other hand, KNN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 not tell us which predictors are important;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08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resource: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/probability-concepts-explained-maximum-likelihood-estimation-c7b4342fdbb1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9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2/21/18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Classification (ISL Ch4, part 2)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smtClean="0">
                <a:solidFill>
                  <a:schemeClr val="tx1"/>
                </a:solidFill>
              </a:rPr>
              <a:t>21</a:t>
            </a:r>
            <a:r>
              <a:rPr lang="en-US" sz="2400" i="1" baseline="30000" smtClean="0">
                <a:solidFill>
                  <a:schemeClr val="tx1"/>
                </a:solidFill>
              </a:rPr>
              <a:t>st</a:t>
            </a:r>
            <a:r>
              <a:rPr lang="en-US" sz="2400" i="1" smtClean="0">
                <a:solidFill>
                  <a:schemeClr val="tx1"/>
                </a:solidFill>
              </a:rPr>
              <a:t> February 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Why LDA?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434353"/>
            <a:ext cx="77245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 When the classes are well-separated</a:t>
            </a:r>
            <a:r>
              <a:rPr lang="en-US" sz="2000" dirty="0"/>
              <a:t>, the parameter estimates for </a:t>
            </a:r>
            <a:r>
              <a:rPr lang="en-US" sz="2000" dirty="0" smtClean="0"/>
              <a:t>the logistic </a:t>
            </a:r>
            <a:r>
              <a:rPr lang="en-US" sz="2000" dirty="0"/>
              <a:t>regression model are surprisingly unstable. </a:t>
            </a:r>
            <a:r>
              <a:rPr lang="en-US" sz="2000" dirty="0" smtClean="0"/>
              <a:t>Linear discriminant</a:t>
            </a:r>
            <a:r>
              <a:rPr lang="en-US" sz="2000" dirty="0"/>
              <a:t> </a:t>
            </a:r>
            <a:r>
              <a:rPr lang="en-US" sz="2000" dirty="0" smtClean="0"/>
              <a:t>analysis </a:t>
            </a:r>
            <a:r>
              <a:rPr lang="en-US" sz="2000" dirty="0"/>
              <a:t>does not suffer from this problem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If </a:t>
            </a:r>
            <a:r>
              <a:rPr lang="en-US" sz="2000" dirty="0">
                <a:solidFill>
                  <a:srgbClr val="0000FF"/>
                </a:solidFill>
              </a:rPr>
              <a:t>n </a:t>
            </a:r>
            <a:r>
              <a:rPr lang="en-US" sz="2000" dirty="0" smtClean="0">
                <a:solidFill>
                  <a:srgbClr val="0000FF"/>
                </a:solidFill>
              </a:rPr>
              <a:t>is </a:t>
            </a:r>
            <a:r>
              <a:rPr lang="en-US" sz="2000" dirty="0">
                <a:solidFill>
                  <a:srgbClr val="0000FF"/>
                </a:solidFill>
              </a:rPr>
              <a:t>small and the distribution of the predictors X  is approximately</a:t>
            </a:r>
          </a:p>
          <a:p>
            <a:r>
              <a:rPr lang="en-US" sz="2000" dirty="0">
                <a:solidFill>
                  <a:srgbClr val="0000FF"/>
                </a:solidFill>
              </a:rPr>
              <a:t>normal in each of the classes</a:t>
            </a:r>
            <a:r>
              <a:rPr lang="en-US" sz="2000" dirty="0"/>
              <a:t>, the linear discriminant model is again</a:t>
            </a:r>
          </a:p>
          <a:p>
            <a:r>
              <a:rPr lang="en-US" sz="2000" dirty="0"/>
              <a:t>more stable than the logistic regression model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As </a:t>
            </a:r>
            <a:r>
              <a:rPr lang="en-US" sz="2000" dirty="0"/>
              <a:t>mentioned in Section 4.3.5, linear discriminant analysis is popular</a:t>
            </a:r>
          </a:p>
          <a:p>
            <a:r>
              <a:rPr lang="en-US" sz="2000" dirty="0"/>
              <a:t>when we have </a:t>
            </a:r>
            <a:r>
              <a:rPr lang="en-US" sz="2000" dirty="0">
                <a:solidFill>
                  <a:srgbClr val="0000FF"/>
                </a:solidFill>
              </a:rPr>
              <a:t>more than two response classes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0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Using Bayes’ Theorem for Classification</a:t>
            </a:r>
            <a:br>
              <a:rPr lang="en-US" b="1" dirty="0" smtClean="0"/>
            </a:br>
            <a:r>
              <a:rPr lang="en-US" i="1" dirty="0" smtClean="0"/>
              <a:t>Prior Probability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434353"/>
            <a:ext cx="7724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Let’s first redefine the problem: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Suppose </a:t>
            </a:r>
            <a:r>
              <a:rPr lang="en-US" sz="2000" dirty="0"/>
              <a:t>that we wish to classify an observation into one of K  classes, </a:t>
            </a:r>
            <a:r>
              <a:rPr lang="en-US" sz="2000" dirty="0" smtClean="0"/>
              <a:t>where K </a:t>
            </a:r>
            <a:r>
              <a:rPr lang="en-US" sz="2000" dirty="0"/>
              <a:t>≥  2. In other words, </a:t>
            </a:r>
            <a:r>
              <a:rPr lang="en-US" sz="2000" dirty="0">
                <a:solidFill>
                  <a:srgbClr val="0000FF"/>
                </a:solidFill>
              </a:rPr>
              <a:t>the qualitative response variable Y  can take on </a:t>
            </a:r>
            <a:r>
              <a:rPr lang="en-US" sz="2000" dirty="0" smtClean="0">
                <a:solidFill>
                  <a:srgbClr val="0000FF"/>
                </a:solidFill>
              </a:rPr>
              <a:t>K possible </a:t>
            </a:r>
            <a:r>
              <a:rPr lang="en-US" sz="2000" dirty="0">
                <a:solidFill>
                  <a:srgbClr val="0000FF"/>
                </a:solidFill>
              </a:rPr>
              <a:t>distinct and unordered values. 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Let </a:t>
            </a:r>
            <a:r>
              <a:rPr lang="en-US" sz="2000" dirty="0">
                <a:solidFill>
                  <a:srgbClr val="0000FF"/>
                </a:solidFill>
              </a:rPr>
              <a:t>π</a:t>
            </a:r>
            <a:r>
              <a:rPr lang="en-US" sz="2000" baseline="-25000" dirty="0">
                <a:solidFill>
                  <a:srgbClr val="0000FF"/>
                </a:solidFill>
              </a:rPr>
              <a:t>k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represent </a:t>
            </a:r>
            <a:r>
              <a:rPr lang="en-US" sz="2000" dirty="0">
                <a:solidFill>
                  <a:srgbClr val="0000FF"/>
                </a:solidFill>
              </a:rPr>
              <a:t>the overall or </a:t>
            </a:r>
            <a:r>
              <a:rPr lang="en-US" sz="2000" u="sng" dirty="0" smtClean="0">
                <a:solidFill>
                  <a:srgbClr val="0000FF"/>
                </a:solidFill>
              </a:rPr>
              <a:t>prior </a:t>
            </a:r>
            <a:r>
              <a:rPr lang="en-US" sz="2000" u="sng" dirty="0">
                <a:solidFill>
                  <a:srgbClr val="0000FF"/>
                </a:solidFill>
              </a:rPr>
              <a:t>probability </a:t>
            </a:r>
            <a:r>
              <a:rPr lang="en-US" sz="2000" dirty="0"/>
              <a:t>that a randomly chosen observation comes from the </a:t>
            </a:r>
            <a:r>
              <a:rPr lang="en-US" sz="2000" dirty="0" smtClean="0"/>
              <a:t>k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class</a:t>
            </a:r>
            <a:r>
              <a:rPr lang="en-US" sz="2000" dirty="0" smtClean="0"/>
              <a:t>; this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0000FF"/>
                </a:solidFill>
              </a:rPr>
              <a:t>the </a:t>
            </a:r>
            <a:r>
              <a:rPr lang="en-US" sz="2000" dirty="0" smtClean="0">
                <a:solidFill>
                  <a:srgbClr val="0000FF"/>
                </a:solidFill>
              </a:rPr>
              <a:t>(prior) probability </a:t>
            </a:r>
            <a:r>
              <a:rPr lang="en-US" sz="2000" dirty="0"/>
              <a:t>that a given observation is associated with the </a:t>
            </a:r>
            <a:r>
              <a:rPr lang="en-US" sz="2000" dirty="0" smtClean="0"/>
              <a:t>k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category </a:t>
            </a:r>
            <a:r>
              <a:rPr lang="en-US" sz="2000" dirty="0"/>
              <a:t>of the response variable Y 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1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Using Bayes’ Theorem for Classification</a:t>
            </a:r>
            <a:br>
              <a:rPr lang="en-US" b="1" dirty="0" smtClean="0"/>
            </a:br>
            <a:r>
              <a:rPr lang="en-US" i="1" dirty="0" smtClean="0"/>
              <a:t>Density Function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434353"/>
            <a:ext cx="7724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Let 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 </a:t>
            </a:r>
            <a:r>
              <a:rPr lang="en-US" sz="2000" dirty="0"/>
              <a:t>(X ) ≡  </a:t>
            </a:r>
            <a:r>
              <a:rPr lang="en-US" sz="2000" dirty="0" err="1"/>
              <a:t>Pr</a:t>
            </a:r>
            <a:r>
              <a:rPr lang="en-US" sz="2000" dirty="0"/>
              <a:t>(X  = </a:t>
            </a:r>
            <a:r>
              <a:rPr lang="en-US" sz="2000" dirty="0" err="1"/>
              <a:t>x|Y</a:t>
            </a:r>
            <a:r>
              <a:rPr lang="en-US" sz="2000" dirty="0"/>
              <a:t>  = k ) </a:t>
            </a:r>
            <a:r>
              <a:rPr lang="en-US" sz="2000" dirty="0" smtClean="0">
                <a:solidFill>
                  <a:srgbClr val="0000FF"/>
                </a:solidFill>
              </a:rPr>
              <a:t>denote the </a:t>
            </a:r>
            <a:r>
              <a:rPr lang="en-US" sz="2000" dirty="0">
                <a:solidFill>
                  <a:srgbClr val="0000FF"/>
                </a:solidFill>
              </a:rPr>
              <a:t>density function  of X  for an observation that comes from the </a:t>
            </a:r>
            <a:r>
              <a:rPr lang="en-US" sz="2000" dirty="0" smtClean="0">
                <a:solidFill>
                  <a:srgbClr val="0000FF"/>
                </a:solidFill>
              </a:rPr>
              <a:t>k</a:t>
            </a:r>
            <a:r>
              <a:rPr lang="en-US" sz="2000" baseline="30000" dirty="0" smtClean="0">
                <a:solidFill>
                  <a:srgbClr val="0000FF"/>
                </a:solidFill>
              </a:rPr>
              <a:t>th</a:t>
            </a:r>
            <a:r>
              <a:rPr lang="en-US" sz="2000" dirty="0" smtClean="0">
                <a:solidFill>
                  <a:srgbClr val="0000FF"/>
                </a:solidFill>
              </a:rPr>
              <a:t> class.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other words, </a:t>
            </a:r>
            <a:r>
              <a:rPr lang="en-US" sz="2000" dirty="0" err="1"/>
              <a:t>f</a:t>
            </a:r>
            <a:r>
              <a:rPr lang="en-US" sz="2000" baseline="-25000" dirty="0" err="1"/>
              <a:t>k</a:t>
            </a:r>
            <a:r>
              <a:rPr lang="en-US" sz="2000" dirty="0" smtClean="0"/>
              <a:t> </a:t>
            </a:r>
            <a:r>
              <a:rPr lang="en-US" sz="2000" dirty="0"/>
              <a:t>(x ) is relatively large if there is a high probability </a:t>
            </a:r>
            <a:r>
              <a:rPr lang="en-US" sz="2000" dirty="0" smtClean="0"/>
              <a:t>that </a:t>
            </a:r>
            <a:r>
              <a:rPr lang="en-US" sz="2000" dirty="0"/>
              <a:t> an observation in the </a:t>
            </a:r>
            <a:r>
              <a:rPr lang="en-US" sz="2000" dirty="0" smtClean="0"/>
              <a:t>k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class has X ≈ x , and </a:t>
            </a:r>
            <a:r>
              <a:rPr lang="en-US" sz="2000" dirty="0" err="1"/>
              <a:t>f</a:t>
            </a:r>
            <a:r>
              <a:rPr lang="en-US" sz="2000" baseline="-25000" dirty="0" err="1"/>
              <a:t>k</a:t>
            </a:r>
            <a:r>
              <a:rPr lang="en-US" sz="2000" dirty="0" smtClean="0"/>
              <a:t> </a:t>
            </a:r>
            <a:r>
              <a:rPr lang="en-US" sz="2000" dirty="0"/>
              <a:t>(x ) is small if it is </a:t>
            </a:r>
            <a:r>
              <a:rPr lang="en-US" sz="2000" dirty="0" smtClean="0"/>
              <a:t>very </a:t>
            </a:r>
            <a:r>
              <a:rPr lang="en-US" sz="2000" dirty="0"/>
              <a:t> unlikely that an observation in the </a:t>
            </a:r>
            <a:r>
              <a:rPr lang="en-US" sz="2000" dirty="0" smtClean="0"/>
              <a:t>k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class has X ≈ </a:t>
            </a:r>
            <a:r>
              <a:rPr lang="en-US" sz="2000" dirty="0" smtClean="0"/>
              <a:t>x.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44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Using Bayes’ Theorem for Classification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673100" y="985372"/>
            <a:ext cx="7620000" cy="1092200"/>
            <a:chOff x="673100" y="1134782"/>
            <a:chExt cx="7620000" cy="1092200"/>
          </a:xfrm>
        </p:grpSpPr>
        <p:grpSp>
          <p:nvGrpSpPr>
            <p:cNvPr id="8" name="Group 7"/>
            <p:cNvGrpSpPr/>
            <p:nvPr/>
          </p:nvGrpSpPr>
          <p:grpSpPr>
            <a:xfrm>
              <a:off x="673100" y="1607671"/>
              <a:ext cx="1028700" cy="342900"/>
              <a:chOff x="4216400" y="3251200"/>
              <a:chExt cx="1028700" cy="342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900" y="3251200"/>
                <a:ext cx="330200" cy="3048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3251200"/>
                <a:ext cx="698500" cy="342900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1800" y="1134782"/>
              <a:ext cx="6591300" cy="10922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82" y="2241176"/>
            <a:ext cx="7240618" cy="289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100" y="5154654"/>
            <a:ext cx="77245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Remember Bayes Classifier?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Bayes classifier, which classifies </a:t>
            </a:r>
            <a:r>
              <a:rPr lang="en-US" dirty="0" smtClean="0"/>
              <a:t>an observation </a:t>
            </a:r>
            <a:r>
              <a:rPr lang="en-US" dirty="0"/>
              <a:t>to the class for which </a:t>
            </a:r>
            <a:r>
              <a:rPr lang="en-US" dirty="0" err="1"/>
              <a:t>p</a:t>
            </a:r>
            <a:r>
              <a:rPr lang="en-US" baseline="-25000" dirty="0" err="1"/>
              <a:t>k</a:t>
            </a:r>
            <a:r>
              <a:rPr lang="en-US" dirty="0"/>
              <a:t> (X ) is largest, has the lowest </a:t>
            </a:r>
            <a:r>
              <a:rPr lang="en-US" dirty="0" smtClean="0"/>
              <a:t>possible error </a:t>
            </a:r>
            <a:r>
              <a:rPr lang="en-US" dirty="0"/>
              <a:t>rate out of all </a:t>
            </a:r>
            <a:r>
              <a:rPr lang="en-US" dirty="0" smtClean="0"/>
              <a:t>classifiers.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Therefore</a:t>
            </a:r>
            <a:r>
              <a:rPr lang="en-US" dirty="0"/>
              <a:t>, if we can find a way </a:t>
            </a:r>
            <a:r>
              <a:rPr lang="en-US" dirty="0" smtClean="0"/>
              <a:t>to estimate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dirty="0" smtClean="0"/>
              <a:t> </a:t>
            </a:r>
            <a:r>
              <a:rPr lang="en-US" dirty="0"/>
              <a:t>(X ), then we can develop a classifier that approximates </a:t>
            </a:r>
            <a:r>
              <a:rPr lang="en-US" dirty="0" smtClean="0"/>
              <a:t>the Bayes </a:t>
            </a:r>
            <a:r>
              <a:rPr lang="en-US" dirty="0"/>
              <a:t>classifier.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137647" y="4395698"/>
            <a:ext cx="328705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210235" y="1801161"/>
            <a:ext cx="3481294" cy="242719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37647" y="911415"/>
            <a:ext cx="171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prior probability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81296" y="1250865"/>
            <a:ext cx="552823" cy="177514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049059" y="1280747"/>
            <a:ext cx="478118" cy="40341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047999" y="3337862"/>
            <a:ext cx="52451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10235" y="3606804"/>
            <a:ext cx="227106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41576" y="4655675"/>
            <a:ext cx="285152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10235" y="4894734"/>
            <a:ext cx="618564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8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77256"/>
            <a:ext cx="8001000" cy="51816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31264" y="1721227"/>
            <a:ext cx="75266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1094" y="2841815"/>
            <a:ext cx="50755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45329" y="1975227"/>
            <a:ext cx="522717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1264" y="2288992"/>
            <a:ext cx="293967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27094" y="4649698"/>
            <a:ext cx="428961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13076" y="4649698"/>
            <a:ext cx="239880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1264" y="4921627"/>
            <a:ext cx="368673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8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3022" y="1225125"/>
            <a:ext cx="7724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 The Bayes classifier involves assigning an </a:t>
            </a:r>
            <a:r>
              <a:rPr lang="en-US" sz="2000" dirty="0" smtClean="0"/>
              <a:t>observation </a:t>
            </a:r>
            <a:r>
              <a:rPr lang="en-US" sz="2000" dirty="0"/>
              <a:t> X =  x to the class for which (4.12) is largest. Taking the log of (4.12)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029011"/>
            <a:ext cx="79883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270624" y="3887698"/>
            <a:ext cx="250264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28470" y="4846915"/>
            <a:ext cx="3376706" cy="788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67104" y="2713315"/>
            <a:ext cx="3538071" cy="788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41" y="19288"/>
            <a:ext cx="6349042" cy="3608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97" y="3672860"/>
            <a:ext cx="6609521" cy="28955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47974" y="62005"/>
            <a:ext cx="3101791" cy="2194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2196" y="4652687"/>
            <a:ext cx="377862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08506" y="6308168"/>
            <a:ext cx="346411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19501" y="5830051"/>
            <a:ext cx="222847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893895"/>
            <a:ext cx="7315200" cy="815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1709247"/>
            <a:ext cx="7315200" cy="510200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851212" y="1990169"/>
            <a:ext cx="638212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59330" y="2259109"/>
            <a:ext cx="351267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87570" y="2396128"/>
            <a:ext cx="294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b="1" dirty="0" smtClean="0">
                <a:solidFill>
                  <a:srgbClr val="FF0000"/>
                </a:solidFill>
              </a:rPr>
              <a:t>ow many parameters to estimate in LDA for a problem with K classes?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0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71700"/>
            <a:ext cx="7924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65200"/>
            <a:ext cx="8001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2" y="2290346"/>
            <a:ext cx="8179450" cy="4552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957308"/>
            <a:ext cx="68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27101"/>
            <a:ext cx="7950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= 1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13022" y="1267759"/>
            <a:ext cx="8013700" cy="1739900"/>
            <a:chOff x="513022" y="1267759"/>
            <a:chExt cx="8013700" cy="1739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22" y="1267759"/>
              <a:ext cx="8013700" cy="17399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13022" y="1267759"/>
              <a:ext cx="368507" cy="301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310962"/>
            <a:ext cx="7975600" cy="18415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88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84" y="1146737"/>
            <a:ext cx="7962900" cy="87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2" y="2151531"/>
            <a:ext cx="79756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52" y="3300507"/>
            <a:ext cx="7153835" cy="35442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69564" y="1452286"/>
            <a:ext cx="614232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3022" y="1721227"/>
            <a:ext cx="789886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3022" y="2023037"/>
            <a:ext cx="486580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247900"/>
            <a:ext cx="8039100" cy="2362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58976" y="2811933"/>
            <a:ext cx="15703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62740" y="2513110"/>
            <a:ext cx="694914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0623" y="2811933"/>
            <a:ext cx="31242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7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90700"/>
            <a:ext cx="8051800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8869" y="3818962"/>
            <a:ext cx="4524190" cy="788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1447" y="5100174"/>
            <a:ext cx="451372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082" y="2085045"/>
            <a:ext cx="77298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1830" y="2356975"/>
            <a:ext cx="77298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0570" y="2670740"/>
            <a:ext cx="222175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1241" y="1464235"/>
            <a:ext cx="7220949" cy="5274235"/>
            <a:chOff x="833704" y="1464235"/>
            <a:chExt cx="7220949" cy="52742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704" y="1464235"/>
              <a:ext cx="7220949" cy="527423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557059" y="1464235"/>
              <a:ext cx="3227294" cy="3137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510" y="2788016"/>
            <a:ext cx="5346700" cy="64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6053" y="2388698"/>
            <a:ext cx="27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Decision Boundaries: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32" y="2407016"/>
            <a:ext cx="1422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2" y="1217705"/>
            <a:ext cx="8001000" cy="203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505823"/>
            <a:ext cx="6248400" cy="66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429000"/>
            <a:ext cx="6096000" cy="1816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0435" y="3429000"/>
            <a:ext cx="294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b="1" dirty="0" smtClean="0">
                <a:solidFill>
                  <a:srgbClr val="FF0000"/>
                </a:solidFill>
              </a:rPr>
              <a:t>ow many parameters to estimate in LDA for a problem with K classes?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583329" y="1482168"/>
            <a:ext cx="582855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7845" y="1795933"/>
            <a:ext cx="207030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4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8" y="1568822"/>
            <a:ext cx="7220949" cy="52742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for p &gt;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967440"/>
            <a:ext cx="7950200" cy="5715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4" idx="3"/>
          </p:cNvCxnSpPr>
          <p:nvPr/>
        </p:nvCxnSpPr>
        <p:spPr>
          <a:xfrm flipV="1">
            <a:off x="596900" y="1253190"/>
            <a:ext cx="7950200" cy="19801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on the </a:t>
            </a:r>
            <a:r>
              <a:rPr lang="en-US" b="1" i="1" dirty="0" smtClean="0"/>
              <a:t>Default </a:t>
            </a:r>
            <a:r>
              <a:rPr lang="en-US" b="1" dirty="0" smtClean="0"/>
              <a:t>Data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31900"/>
            <a:ext cx="7988300" cy="4394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69681" y="2363698"/>
            <a:ext cx="31242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0859" y="2662523"/>
            <a:ext cx="76349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15447" y="4634757"/>
            <a:ext cx="524435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93800" y="4903698"/>
            <a:ext cx="687443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LDA on the </a:t>
            </a:r>
            <a:r>
              <a:rPr lang="en-US" b="1" i="1" dirty="0" smtClean="0"/>
              <a:t>Default </a:t>
            </a:r>
            <a:r>
              <a:rPr lang="en-US" b="1" dirty="0" smtClean="0"/>
              <a:t>Data, </a:t>
            </a:r>
            <a:r>
              <a:rPr lang="en-US" b="1" dirty="0" err="1" smtClean="0"/>
              <a:t>cntd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246093"/>
            <a:ext cx="76327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848970"/>
            <a:ext cx="7404100" cy="1181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35094" y="1834029"/>
            <a:ext cx="31242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Classification: Logistic Regression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9628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Confusion Matrix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043641"/>
            <a:ext cx="79375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102851"/>
            <a:ext cx="8064500" cy="36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76" y="2905313"/>
            <a:ext cx="3581400" cy="2794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329765" y="3184713"/>
            <a:ext cx="4347882" cy="81952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97605" y="1332757"/>
            <a:ext cx="31242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6900" y="1616639"/>
            <a:ext cx="73286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58035" y="6397816"/>
            <a:ext cx="587636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9128" y="6666754"/>
            <a:ext cx="494851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14382" y="3225142"/>
            <a:ext cx="109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+</a:t>
            </a:r>
            <a:r>
              <a:rPr lang="en-US" dirty="0" err="1" smtClean="0"/>
              <a:t>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22654" y="4480346"/>
            <a:ext cx="10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+</a:t>
            </a:r>
            <a:r>
              <a:rPr lang="en-US" dirty="0" err="1" smtClean="0"/>
              <a:t>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45100" y="3491323"/>
            <a:ext cx="2377555" cy="80319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 flipV="1">
            <a:off x="5981700" y="4294513"/>
            <a:ext cx="1640954" cy="37049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2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Sensitivity and Specificity of a Classifier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995394"/>
            <a:ext cx="8026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Modifying LDA for a Better Classifier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4" y="1058582"/>
            <a:ext cx="798830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2" y="2830608"/>
            <a:ext cx="80137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72" y="3158509"/>
            <a:ext cx="8001000" cy="2273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89211" y="1945345"/>
            <a:ext cx="527573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39800" y="2214286"/>
            <a:ext cx="158525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77682" y="2513109"/>
            <a:ext cx="68154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390" y="2811933"/>
            <a:ext cx="31242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720355" y="2798482"/>
            <a:ext cx="4572745" cy="1501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26672" y="4010215"/>
            <a:ext cx="718521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6390" y="4312027"/>
            <a:ext cx="566419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Modifying LDA, Lowering the Threshold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092200"/>
            <a:ext cx="7950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Lowering the Threshold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2" y="995830"/>
            <a:ext cx="80137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4" y="4189077"/>
            <a:ext cx="7899400" cy="2349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498351" y="1673412"/>
            <a:ext cx="493060" cy="38847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24409" y="1960281"/>
            <a:ext cx="493060" cy="38847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Lowering the Threshold: Tradeoffs in Errors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27100"/>
            <a:ext cx="7924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-24182"/>
            <a:ext cx="7898862" cy="511156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i="1" dirty="0" smtClean="0"/>
              <a:t>ROC</a:t>
            </a:r>
            <a:r>
              <a:rPr lang="en-US" b="1" dirty="0" smtClean="0"/>
              <a:t> Curve </a:t>
            </a:r>
            <a:r>
              <a:rPr lang="en-US" sz="2400" b="1" dirty="0" smtClean="0"/>
              <a:t>(Receiver Operating Characteristics)</a:t>
            </a:r>
            <a:endParaRPr lang="en-US" sz="24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762"/>
            <a:ext cx="6420525" cy="63292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985682" y="6218521"/>
            <a:ext cx="342302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8706" y="1374589"/>
            <a:ext cx="3530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 overall performance of a classifier</a:t>
            </a:r>
            <a:r>
              <a:rPr lang="en-US" dirty="0" smtClean="0"/>
              <a:t>, summarized</a:t>
            </a:r>
            <a:r>
              <a:rPr lang="en-US" dirty="0"/>
              <a:t> </a:t>
            </a:r>
            <a:r>
              <a:rPr lang="en-US" dirty="0" smtClean="0"/>
              <a:t>over </a:t>
            </a:r>
            <a:r>
              <a:rPr lang="en-US" dirty="0"/>
              <a:t>all possible thresholds, is given by the </a:t>
            </a:r>
            <a:r>
              <a:rPr lang="en-US" dirty="0">
                <a:solidFill>
                  <a:srgbClr val="0000FF"/>
                </a:solidFill>
              </a:rPr>
              <a:t>area under the (ROC</a:t>
            </a:r>
            <a:r>
              <a:rPr lang="en-US" dirty="0" smtClean="0">
                <a:solidFill>
                  <a:srgbClr val="0000FF"/>
                </a:solidFill>
              </a:rPr>
              <a:t>) curve  </a:t>
            </a:r>
            <a:r>
              <a:rPr lang="en-US" dirty="0">
                <a:solidFill>
                  <a:srgbClr val="0000FF"/>
                </a:solidFill>
              </a:rPr>
              <a:t>(AUC)</a:t>
            </a:r>
            <a:r>
              <a:rPr lang="en-US" dirty="0"/>
              <a:t>. An ideal ROC curve will hug the top left corner, </a:t>
            </a:r>
            <a:r>
              <a:rPr lang="en-US" dirty="0">
                <a:solidFill>
                  <a:srgbClr val="0000FF"/>
                </a:solidFill>
              </a:rPr>
              <a:t>so </a:t>
            </a:r>
            <a:r>
              <a:rPr lang="en-US" dirty="0" smtClean="0">
                <a:solidFill>
                  <a:srgbClr val="0000FF"/>
                </a:solidFill>
              </a:rPr>
              <a:t>the larger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area under the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smtClean="0">
                <a:solidFill>
                  <a:srgbClr val="0000FF"/>
                </a:solidFill>
              </a:rPr>
              <a:t>ROC) curve </a:t>
            </a:r>
            <a:r>
              <a:rPr lang="en-US" dirty="0">
                <a:solidFill>
                  <a:srgbClr val="0000FF"/>
                </a:solidFill>
              </a:rPr>
              <a:t>the AUC the better the classifier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9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Recall and Precision, etc.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2" y="1187076"/>
            <a:ext cx="80899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06529"/>
            <a:ext cx="7924800" cy="23749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08152" y="4649698"/>
            <a:ext cx="49455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55141" y="4951509"/>
            <a:ext cx="9099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1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Quadratic Discriminant Analysis (QDA)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216959"/>
            <a:ext cx="796290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2" y="3606801"/>
            <a:ext cx="8051800" cy="2679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78000" y="1825816"/>
            <a:ext cx="119529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88870" y="2680451"/>
            <a:ext cx="119529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918635" y="2665510"/>
            <a:ext cx="3616305" cy="14941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5224" y="2964333"/>
            <a:ext cx="268642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2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Why Assume that Class Covariance is the Same or Not? That is, Why QDA over LDA?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342465"/>
            <a:ext cx="797560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51736"/>
            <a:ext cx="79629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8" y="3600071"/>
            <a:ext cx="7924800" cy="571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21530" y="2708835"/>
            <a:ext cx="1494118" cy="403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29412" y="3555248"/>
            <a:ext cx="627530" cy="403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5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The Logistic Function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71" y="1289050"/>
            <a:ext cx="26289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1144" b="33328"/>
          <a:stretch/>
        </p:blipFill>
        <p:spPr>
          <a:xfrm>
            <a:off x="2330823" y="2344642"/>
            <a:ext cx="4467412" cy="35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Why Assume that Class Covariance is the Same or Not? That is, Why QDA over LDA?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68500"/>
            <a:ext cx="8051800" cy="2908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853764" y="2288993"/>
            <a:ext cx="518458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2706" y="2587816"/>
            <a:ext cx="782917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2706" y="2901580"/>
            <a:ext cx="256988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75529" y="2886639"/>
            <a:ext cx="200211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23648" y="3454404"/>
            <a:ext cx="261470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78000" y="3753227"/>
            <a:ext cx="499035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5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Why Assume that Class Covariance is the Same or Not? That is, Why QDA over LDA?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09700"/>
            <a:ext cx="8140700" cy="5448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843059" y="5665699"/>
            <a:ext cx="119529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83411" y="5919699"/>
            <a:ext cx="315258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17176" y="6188639"/>
            <a:ext cx="61258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26235" y="5381816"/>
            <a:ext cx="53788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159811" y="6188639"/>
            <a:ext cx="612589" cy="0"/>
          </a:xfrm>
          <a:prstGeom prst="line">
            <a:avLst/>
          </a:prstGeom>
          <a:ln w="381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24610" y="6466547"/>
            <a:ext cx="896892" cy="0"/>
          </a:xfrm>
          <a:prstGeom prst="line">
            <a:avLst/>
          </a:prstGeom>
          <a:ln w="381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60206" y="6451606"/>
            <a:ext cx="1922567" cy="0"/>
          </a:xfrm>
          <a:prstGeom prst="line">
            <a:avLst/>
          </a:prstGeom>
          <a:ln w="381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0011" y="6708599"/>
            <a:ext cx="2326306" cy="0"/>
          </a:xfrm>
          <a:prstGeom prst="line">
            <a:avLst/>
          </a:prstGeom>
          <a:ln w="38100" cmpd="sng">
            <a:solidFill>
              <a:srgbClr val="0000FF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31" y="0"/>
            <a:ext cx="6804338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Problem Set: </a:t>
            </a:r>
            <a:r>
              <a:rPr lang="en-US" b="1" dirty="0" smtClean="0">
                <a:solidFill>
                  <a:srgbClr val="FF0000"/>
                </a:solidFill>
              </a:rPr>
              <a:t>Read and Summarize §4.5, </a:t>
            </a:r>
            <a:r>
              <a:rPr lang="en-US" b="1" dirty="0" smtClean="0"/>
              <a:t>“A Comparison of Classification Models”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9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#6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the Regression Coefficients:       The </a:t>
            </a:r>
            <a:r>
              <a:rPr lang="en-US" b="1" i="1" dirty="0" smtClean="0">
                <a:solidFill>
                  <a:srgbClr val="FF0000"/>
                </a:solidFill>
              </a:rPr>
              <a:t>Maximum Likelihood</a:t>
            </a:r>
            <a:r>
              <a:rPr lang="en-US" b="1" dirty="0" smtClean="0"/>
              <a:t> Method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10" y="4900712"/>
            <a:ext cx="48895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0047"/>
            <a:ext cx="9131300" cy="2971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53239" y="2435414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86963" y="2794002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Regression, Binary Response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0"/>
            <a:ext cx="9144000" cy="32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Logistic Regression with &gt;2 Response Classes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249830"/>
            <a:ext cx="91313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4214890"/>
            <a:ext cx="9080500" cy="1104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400" y="3600826"/>
            <a:ext cx="906481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400" y="3947461"/>
            <a:ext cx="802789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87565" y="3275109"/>
            <a:ext cx="250264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Classification: Discriminant Analysis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40750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Linear Discriminant Analysis (LDA)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434353"/>
            <a:ext cx="77245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Logistic </a:t>
            </a:r>
            <a:r>
              <a:rPr lang="en-US" sz="2000" dirty="0"/>
              <a:t>regression involves directly modeling </a:t>
            </a:r>
            <a:r>
              <a:rPr lang="en-US" sz="2000" dirty="0" err="1"/>
              <a:t>Pr</a:t>
            </a:r>
            <a:r>
              <a:rPr lang="en-US" sz="2000" dirty="0"/>
              <a:t>(Y  = </a:t>
            </a:r>
            <a:r>
              <a:rPr lang="en-US" sz="2000" dirty="0" err="1"/>
              <a:t>k|X</a:t>
            </a:r>
            <a:r>
              <a:rPr lang="en-US" sz="2000" dirty="0"/>
              <a:t>  = x ) using </a:t>
            </a:r>
            <a:r>
              <a:rPr lang="en-US" sz="2000" dirty="0" smtClean="0"/>
              <a:t>the logistic </a:t>
            </a:r>
            <a:r>
              <a:rPr lang="en-US" sz="2000" dirty="0"/>
              <a:t>function, given by (4.7) for the case of two response classes. </a:t>
            </a:r>
            <a:r>
              <a:rPr lang="en-US" sz="2000" dirty="0" smtClean="0">
                <a:solidFill>
                  <a:srgbClr val="0000FF"/>
                </a:solidFill>
              </a:rPr>
              <a:t>In statistical </a:t>
            </a:r>
            <a:r>
              <a:rPr lang="en-US" sz="2000" dirty="0">
                <a:solidFill>
                  <a:srgbClr val="0000FF"/>
                </a:solidFill>
              </a:rPr>
              <a:t>jargon, we model the conditional distribution of the response Y </a:t>
            </a:r>
            <a:r>
              <a:rPr lang="en-US" sz="2000" dirty="0" smtClean="0">
                <a:solidFill>
                  <a:srgbClr val="0000FF"/>
                </a:solidFill>
              </a:rPr>
              <a:t>, given </a:t>
            </a:r>
            <a:r>
              <a:rPr lang="en-US" sz="2000" dirty="0">
                <a:solidFill>
                  <a:srgbClr val="0000FF"/>
                </a:solidFill>
              </a:rPr>
              <a:t>the predictor(s) X . 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now consider an alternative and less </a:t>
            </a:r>
            <a:r>
              <a:rPr lang="en-US" sz="2000" dirty="0" smtClean="0"/>
              <a:t>direct approach </a:t>
            </a:r>
            <a:r>
              <a:rPr lang="en-US" sz="2000" dirty="0"/>
              <a:t>to estimating these probabilities. </a:t>
            </a:r>
            <a:r>
              <a:rPr lang="en-US" sz="2000" dirty="0">
                <a:solidFill>
                  <a:srgbClr val="0000FF"/>
                </a:solidFill>
              </a:rPr>
              <a:t>In this alternative approach</a:t>
            </a:r>
            <a:r>
              <a:rPr lang="en-US" sz="2000" dirty="0" smtClean="0">
                <a:solidFill>
                  <a:srgbClr val="0000FF"/>
                </a:solidFill>
              </a:rPr>
              <a:t>, we </a:t>
            </a:r>
            <a:r>
              <a:rPr lang="en-US" sz="2000" dirty="0">
                <a:solidFill>
                  <a:srgbClr val="0000FF"/>
                </a:solidFill>
              </a:rPr>
              <a:t>model the distribution of the predictors X  separately in each of </a:t>
            </a:r>
            <a:r>
              <a:rPr lang="en-US" sz="2000" dirty="0" smtClean="0">
                <a:solidFill>
                  <a:srgbClr val="0000FF"/>
                </a:solidFill>
              </a:rPr>
              <a:t>the response </a:t>
            </a:r>
            <a:r>
              <a:rPr lang="en-US" sz="2000" dirty="0">
                <a:solidFill>
                  <a:srgbClr val="0000FF"/>
                </a:solidFill>
              </a:rPr>
              <a:t>classes (i.e. given Y  ), and then use Bayes’ theorem to flip </a:t>
            </a:r>
            <a:r>
              <a:rPr lang="en-US" sz="2000" dirty="0" smtClean="0">
                <a:solidFill>
                  <a:srgbClr val="0000FF"/>
                </a:solidFill>
              </a:rPr>
              <a:t>these around </a:t>
            </a:r>
            <a:r>
              <a:rPr lang="en-US" sz="2000" dirty="0">
                <a:solidFill>
                  <a:srgbClr val="0000FF"/>
                </a:solidFill>
              </a:rPr>
              <a:t>into estimates for </a:t>
            </a:r>
            <a:r>
              <a:rPr lang="en-US" sz="2000" dirty="0" err="1">
                <a:solidFill>
                  <a:srgbClr val="0000FF"/>
                </a:solidFill>
              </a:rPr>
              <a:t>Pr</a:t>
            </a:r>
            <a:r>
              <a:rPr lang="en-US" sz="2000" dirty="0">
                <a:solidFill>
                  <a:srgbClr val="0000FF"/>
                </a:solidFill>
              </a:rPr>
              <a:t>(Y  = </a:t>
            </a:r>
            <a:r>
              <a:rPr lang="en-US" sz="2000" dirty="0" err="1">
                <a:solidFill>
                  <a:srgbClr val="0000FF"/>
                </a:solidFill>
              </a:rPr>
              <a:t>k|X</a:t>
            </a:r>
            <a:r>
              <a:rPr lang="en-US" sz="2000" dirty="0">
                <a:solidFill>
                  <a:srgbClr val="0000FF"/>
                </a:solidFill>
              </a:rPr>
              <a:t>  = x ). 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When </a:t>
            </a:r>
            <a:r>
              <a:rPr lang="en-US" sz="2000" dirty="0"/>
              <a:t>these distributions </a:t>
            </a:r>
            <a:r>
              <a:rPr lang="en-US" sz="2000" dirty="0" smtClean="0"/>
              <a:t>are assumed </a:t>
            </a:r>
            <a:r>
              <a:rPr lang="en-US" sz="2000" dirty="0"/>
              <a:t>to be normal, it turns out that the model is very similar in </a:t>
            </a:r>
            <a:r>
              <a:rPr lang="en-US" sz="2000" dirty="0" smtClean="0"/>
              <a:t>form to </a:t>
            </a:r>
            <a:r>
              <a:rPr lang="en-US" sz="2000" dirty="0"/>
              <a:t>logistic regression.</a:t>
            </a:r>
          </a:p>
        </p:txBody>
      </p:sp>
    </p:spTree>
    <p:extLst>
      <p:ext uri="{BB962C8B-B14F-4D97-AF65-F5344CB8AC3E}">
        <p14:creationId xmlns:p14="http://schemas.microsoft.com/office/powerpoint/2010/main" val="35105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25684</TotalTime>
  <Words>1396</Words>
  <Application>Microsoft Macintosh PowerPoint</Application>
  <PresentationFormat>On-screen Show (4:3)</PresentationFormat>
  <Paragraphs>226</Paragraphs>
  <Slides>44</Slides>
  <Notes>44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Classification (ISL Ch4, part 2) Textbook: An Introduction to Statistical Learning (ISL)</vt:lpstr>
      <vt:lpstr>Note on Material</vt:lpstr>
      <vt:lpstr>Classification: Logistic Regression</vt:lpstr>
      <vt:lpstr>The Logistic Function</vt:lpstr>
      <vt:lpstr>Estimating the Regression Coefficients:       The Maximum Likelihood Method</vt:lpstr>
      <vt:lpstr>Multiple Logistic Regression, Binary Response</vt:lpstr>
      <vt:lpstr>Logistic Regression with &gt;2 Response Classes</vt:lpstr>
      <vt:lpstr>Classification: Discriminant Analysis</vt:lpstr>
      <vt:lpstr>Linear Discriminant Analysis (LDA)</vt:lpstr>
      <vt:lpstr>Why LDA? </vt:lpstr>
      <vt:lpstr>Using Bayes’ Theorem for Classification Prior Probability</vt:lpstr>
      <vt:lpstr>Using Bayes’ Theorem for Classification Density Function</vt:lpstr>
      <vt:lpstr>Using Bayes’ Theorem for Classification</vt:lpstr>
      <vt:lpstr>LDA for p = 1</vt:lpstr>
      <vt:lpstr>LDA for p = 1</vt:lpstr>
      <vt:lpstr>LDA for p = 1</vt:lpstr>
      <vt:lpstr>LDA for p = 1</vt:lpstr>
      <vt:lpstr>LDA for p = 1</vt:lpstr>
      <vt:lpstr>LDA for p = 1</vt:lpstr>
      <vt:lpstr>LDA for p = 1</vt:lpstr>
      <vt:lpstr>LDA for p = 1</vt:lpstr>
      <vt:lpstr>LDA for p &gt; 1</vt:lpstr>
      <vt:lpstr>LDA for p &gt; 1</vt:lpstr>
      <vt:lpstr>LDA for p &gt; 1</vt:lpstr>
      <vt:lpstr>LDA for p &gt; 1</vt:lpstr>
      <vt:lpstr>LDA for p &gt; 1</vt:lpstr>
      <vt:lpstr>LDA for p &gt; 1</vt:lpstr>
      <vt:lpstr>LDA on the Default Data</vt:lpstr>
      <vt:lpstr>LDA on the Default Data, cntd.</vt:lpstr>
      <vt:lpstr>Confusion Matrix</vt:lpstr>
      <vt:lpstr>Sensitivity and Specificity of a Classifier</vt:lpstr>
      <vt:lpstr>Modifying LDA for a Better Classifier</vt:lpstr>
      <vt:lpstr>Modifying LDA, Lowering the Threshold</vt:lpstr>
      <vt:lpstr>Lowering the Threshold</vt:lpstr>
      <vt:lpstr>Lowering the Threshold: Tradeoffs in Errors</vt:lpstr>
      <vt:lpstr>The ROC Curve (Receiver Operating Characteristics)</vt:lpstr>
      <vt:lpstr>Recall and Precision, etc.</vt:lpstr>
      <vt:lpstr>Quadratic Discriminant Analysis (QDA)</vt:lpstr>
      <vt:lpstr>Why Assume that Class Covariance is the Same or Not? That is, Why QDA over LDA?</vt:lpstr>
      <vt:lpstr>Why Assume that Class Covariance is the Same or Not? That is, Why QDA over LDA?</vt:lpstr>
      <vt:lpstr>Why Assume that Class Covariance is the Same or Not? That is, Why QDA over LDA?</vt:lpstr>
      <vt:lpstr>PowerPoint Presentation</vt:lpstr>
      <vt:lpstr>Problem Set: Read and Summarize §4.5, “A Comparison of Classification Models”</vt:lpstr>
      <vt:lpstr>End of Lecture #6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1536</cp:revision>
  <cp:lastPrinted>2015-11-18T18:26:58Z</cp:lastPrinted>
  <dcterms:created xsi:type="dcterms:W3CDTF">2013-03-29T17:59:38Z</dcterms:created>
  <dcterms:modified xsi:type="dcterms:W3CDTF">2018-02-21T14:48:13Z</dcterms:modified>
</cp:coreProperties>
</file>